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b="def" i="def"/>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b="def" i="def"/>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b="def" i="def"/>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757575"/>
                </a:solidFill>
              </a:defRPr>
            </a:lvl1pPr>
            <a:lvl2pPr marL="0" indent="457200">
              <a:buSzTx/>
              <a:buFontTx/>
              <a:buNone/>
              <a:defRPr sz="2400">
                <a:solidFill>
                  <a:srgbClr val="757575"/>
                </a:solidFill>
              </a:defRPr>
            </a:lvl2pPr>
            <a:lvl3pPr marL="0" indent="914400">
              <a:buSzTx/>
              <a:buFontTx/>
              <a:buNone/>
              <a:defRPr sz="2400">
                <a:solidFill>
                  <a:srgbClr val="757575"/>
                </a:solidFill>
              </a:defRPr>
            </a:lvl3pPr>
            <a:lvl4pPr marL="0" indent="1371600">
              <a:buSzTx/>
              <a:buFontTx/>
              <a:buNone/>
              <a:defRPr sz="2400">
                <a:solidFill>
                  <a:srgbClr val="757575"/>
                </a:solidFill>
              </a:defRPr>
            </a:lvl4pPr>
            <a:lvl5pPr marL="0" indent="1828800">
              <a:buSzTx/>
              <a:buFontTx/>
              <a:buNone/>
              <a:defRPr sz="2400">
                <a:solidFill>
                  <a:srgbClr val="757575"/>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9"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0144" y="6404292"/>
            <a:ext cx="273657" cy="269241"/>
          </a:xfrm>
          <a:prstGeom prst="rect">
            <a:avLst/>
          </a:prstGeom>
          <a:ln w="12700">
            <a:miter lim="400000"/>
          </a:ln>
        </p:spPr>
        <p:txBody>
          <a:bodyPr wrap="none" lIns="45719" rIns="45719" anchor="ctr">
            <a:spAutoFit/>
          </a:bodyPr>
          <a:lstStyle>
            <a:lvl1pPr algn="r">
              <a:defRPr sz="1200">
                <a:solidFill>
                  <a:srgbClr val="757575"/>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martin@this-is-that.com" TargetMode="Externa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94" name="TextBox 3"/>
          <p:cNvSpPr txBox="1"/>
          <p:nvPr/>
        </p:nvSpPr>
        <p:spPr>
          <a:xfrm>
            <a:off x="431483" y="45143"/>
            <a:ext cx="11329036"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solidFill>
                  <a:srgbClr val="FFFFFF">
                    <a:alpha val="19666"/>
                  </a:srgbClr>
                </a:solidFill>
                <a:latin typeface="Helvetica Light"/>
                <a:ea typeface="Helvetica Light"/>
                <a:cs typeface="Helvetica Light"/>
                <a:sym typeface="Helvetica Light"/>
              </a:defRPr>
            </a:lvl1pPr>
          </a:lstStyle>
          <a:p>
            <a:pPr/>
            <a:r>
              <a:t>Word Made Flesh</a:t>
            </a:r>
          </a:p>
        </p:txBody>
      </p:sp>
      <p:sp>
        <p:nvSpPr>
          <p:cNvPr id="95" name="TextBox 4"/>
          <p:cNvSpPr txBox="1"/>
          <p:nvPr/>
        </p:nvSpPr>
        <p:spPr>
          <a:xfrm>
            <a:off x="185143" y="1132585"/>
            <a:ext cx="1192214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Helvetica Light"/>
                <a:ea typeface="Helvetica Light"/>
                <a:cs typeface="Helvetica Light"/>
                <a:sym typeface="Helvetica Light"/>
              </a:defRPr>
            </a:lvl1pPr>
          </a:lstStyle>
          <a:p>
            <a:pPr/>
            <a:r>
              <a:t>Using the creative process - imagination, emotion, creativity and action - to experience the power of the biblical text</a:t>
            </a:r>
          </a:p>
        </p:txBody>
      </p:sp>
      <p:sp>
        <p:nvSpPr>
          <p:cNvPr id="96" name="TextBox 5"/>
          <p:cNvSpPr txBox="1"/>
          <p:nvPr/>
        </p:nvSpPr>
        <p:spPr>
          <a:xfrm>
            <a:off x="714791" y="1559022"/>
            <a:ext cx="4915461" cy="2669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lnSpc>
                <a:spcPct val="150000"/>
              </a:lnSpc>
              <a:defRPr sz="1200">
                <a:solidFill>
                  <a:srgbClr val="FFFFFF"/>
                </a:solidFill>
                <a:latin typeface="Helvetica Light"/>
                <a:ea typeface="Helvetica Light"/>
                <a:cs typeface="Helvetica Light"/>
                <a:sym typeface="Helvetica Light"/>
              </a:defRPr>
            </a:lvl1pPr>
          </a:lstStyle>
          <a:p>
            <a:pPr/>
            <a:r>
              <a:t>Preaching, bible study, reading scholars’ commentaries, and personal contemplation are all well-established ways of exploring and bringing understanding to a biblical text. Preaching can harness emotion and prophetic power; its reception is often passive and individual even in a crowd. Bible study can be a corporate experience often emphasising rational engagement. Reading scholars brings both broad and deep insight and is done individually without interaction. An Ignatian approach invites the individual to enter the text using their own imagination allowing the process of such vivid and intense contemplation to shine a light on its truth and meaning.</a:t>
            </a:r>
          </a:p>
        </p:txBody>
      </p:sp>
      <p:sp>
        <p:nvSpPr>
          <p:cNvPr id="97" name="TextBox 9"/>
          <p:cNvSpPr txBox="1"/>
          <p:nvPr/>
        </p:nvSpPr>
        <p:spPr>
          <a:xfrm>
            <a:off x="425139" y="6002751"/>
            <a:ext cx="11442149" cy="26924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50000"/>
              </a:lnSpc>
              <a:defRPr b="1" sz="1200">
                <a:solidFill>
                  <a:srgbClr val="FFFFFF"/>
                </a:solidFill>
                <a:latin typeface="+mn-lt"/>
                <a:ea typeface="+mn-ea"/>
                <a:cs typeface="+mn-cs"/>
                <a:sym typeface="Helvetica"/>
              </a:defRPr>
            </a:pPr>
            <a:r>
              <a:t>Word Made Flesh </a:t>
            </a:r>
            <a:r>
              <a:rPr b="0">
                <a:latin typeface="Helvetica Light"/>
                <a:ea typeface="Helvetica Light"/>
                <a:cs typeface="Helvetica Light"/>
                <a:sym typeface="Helvetica Light"/>
              </a:rPr>
              <a:t>is a process of reflection, learning and worship that is an immersive experience as much as it is a way of teaching the bible</a:t>
            </a:r>
          </a:p>
        </p:txBody>
      </p:sp>
      <p:pic>
        <p:nvPicPr>
          <p:cNvPr id="98" name="howard-wang-YFJecGLgo24-unsplash.jpg" descr="howard-wang-YFJecGLgo24-unsplash.jpg"/>
          <p:cNvPicPr>
            <a:picLocks noChangeAspect="1"/>
          </p:cNvPicPr>
          <p:nvPr/>
        </p:nvPicPr>
        <p:blipFill>
          <a:blip r:embed="rId2">
            <a:extLst/>
          </a:blip>
          <a:srcRect l="0" t="0" r="0" b="20553"/>
          <a:stretch>
            <a:fillRect/>
          </a:stretch>
        </p:blipFill>
        <p:spPr>
          <a:xfrm>
            <a:off x="2687928" y="4451648"/>
            <a:ext cx="2879204" cy="1526136"/>
          </a:xfrm>
          <a:prstGeom prst="rect">
            <a:avLst/>
          </a:prstGeom>
          <a:ln w="12700">
            <a:miter lim="400000"/>
          </a:ln>
        </p:spPr>
      </p:pic>
      <p:sp>
        <p:nvSpPr>
          <p:cNvPr id="99" name="TextBox 1"/>
          <p:cNvSpPr txBox="1"/>
          <p:nvPr/>
        </p:nvSpPr>
        <p:spPr>
          <a:xfrm>
            <a:off x="6670590" y="4161013"/>
            <a:ext cx="4915460" cy="160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50000"/>
              </a:lnSpc>
              <a:defRPr sz="1200">
                <a:solidFill>
                  <a:srgbClr val="FFFFFF"/>
                </a:solidFill>
                <a:latin typeface="Helvetica Light"/>
                <a:ea typeface="Helvetica Light"/>
                <a:cs typeface="Helvetica Light"/>
                <a:sym typeface="Helvetica Light"/>
              </a:defRPr>
            </a:pPr>
            <a:r>
              <a:t>By having actors explore the text in rehearsal, using the expertise of scholars, the audience’s understanding, as well as the actors’ own experience, the text can come alive in fresh ways. Interpretations </a:t>
            </a:r>
          </a:p>
          <a:p>
            <a:pPr>
              <a:lnSpc>
                <a:spcPct val="150000"/>
              </a:lnSpc>
              <a:defRPr sz="1200">
                <a:solidFill>
                  <a:srgbClr val="FFFFFF"/>
                </a:solidFill>
                <a:latin typeface="Helvetica Light"/>
                <a:ea typeface="Helvetica Light"/>
                <a:cs typeface="Helvetica Light"/>
                <a:sym typeface="Helvetica Light"/>
              </a:defRPr>
            </a:pPr>
            <a:r>
              <a:t>and theology are interrogated in the rehearsal process, so that </a:t>
            </a:r>
          </a:p>
          <a:p>
            <a:pPr>
              <a:lnSpc>
                <a:spcPct val="150000"/>
              </a:lnSpc>
              <a:defRPr sz="1200">
                <a:solidFill>
                  <a:srgbClr val="FFFFFF"/>
                </a:solidFill>
                <a:latin typeface="Helvetica Light"/>
                <a:ea typeface="Helvetica Light"/>
                <a:cs typeface="Helvetica Light"/>
                <a:sym typeface="Helvetica Light"/>
              </a:defRPr>
            </a:pPr>
            <a:r>
              <a:t>the prophetic power of the story can be experienced, as well </a:t>
            </a:r>
          </a:p>
          <a:p>
            <a:pPr>
              <a:lnSpc>
                <a:spcPct val="150000"/>
              </a:lnSpc>
              <a:defRPr sz="1200">
                <a:solidFill>
                  <a:srgbClr val="FFFFFF"/>
                </a:solidFill>
                <a:latin typeface="Helvetica Light"/>
                <a:ea typeface="Helvetica Light"/>
                <a:cs typeface="Helvetica Light"/>
                <a:sym typeface="Helvetica Light"/>
              </a:defRPr>
            </a:pPr>
            <a:r>
              <a:t>as various scholarly approaches learned and understood, </a:t>
            </a:r>
          </a:p>
        </p:txBody>
      </p:sp>
      <p:pic>
        <p:nvPicPr>
          <p:cNvPr id="100" name="andrej-lisakov-Jv2SfgXI6ZE-unsplash.jpg" descr="andrej-lisakov-Jv2SfgXI6ZE-unsplash.jpg"/>
          <p:cNvPicPr>
            <a:picLocks noChangeAspect="1"/>
          </p:cNvPicPr>
          <p:nvPr/>
        </p:nvPicPr>
        <p:blipFill>
          <a:blip r:embed="rId3">
            <a:extLst/>
          </a:blip>
          <a:srcRect l="0" t="0" r="0" b="390"/>
          <a:stretch>
            <a:fillRect/>
          </a:stretch>
        </p:blipFill>
        <p:spPr>
          <a:xfrm>
            <a:off x="6657277" y="1734649"/>
            <a:ext cx="3300762" cy="219363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02" name="TextBox 10"/>
          <p:cNvSpPr txBox="1"/>
          <p:nvPr/>
        </p:nvSpPr>
        <p:spPr>
          <a:xfrm>
            <a:off x="667327" y="5278544"/>
            <a:ext cx="7431387"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50000"/>
              </a:lnSpc>
              <a:defRPr sz="1200">
                <a:solidFill>
                  <a:srgbClr val="FFFFFF"/>
                </a:solidFill>
                <a:latin typeface="Helvetica Light"/>
                <a:ea typeface="Helvetica Light"/>
                <a:cs typeface="Helvetica Light"/>
                <a:sym typeface="Helvetica Light"/>
              </a:defRPr>
            </a:lvl1pPr>
          </a:lstStyle>
          <a:p>
            <a:pPr/>
            <a:r>
              <a:t>The process aims to honour what is already understood and appreciated in a text, and also to learn from other insights and opinions. The intention is to experience afresh the extraordinary power and skill in the gospel writers’ craft, the complex reality of being human, and the grace and truth of Jesus.</a:t>
            </a:r>
          </a:p>
        </p:txBody>
      </p:sp>
      <p:sp>
        <p:nvSpPr>
          <p:cNvPr id="103" name="TextBox 11"/>
          <p:cNvSpPr txBox="1"/>
          <p:nvPr/>
        </p:nvSpPr>
        <p:spPr>
          <a:xfrm>
            <a:off x="667329" y="1908133"/>
            <a:ext cx="7431384" cy="293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50000"/>
              </a:lnSpc>
              <a:defRPr sz="1200">
                <a:solidFill>
                  <a:srgbClr val="FFFFFF"/>
                </a:solidFill>
                <a:latin typeface="Helvetica Light"/>
                <a:ea typeface="Helvetica Light"/>
                <a:cs typeface="Helvetica Light"/>
                <a:sym typeface="Helvetica Light"/>
              </a:defRPr>
            </a:pPr>
            <a:r>
              <a:t>A text is chosen and then rehearsed in front of an audience. </a:t>
            </a:r>
          </a:p>
          <a:p>
            <a:pPr>
              <a:lnSpc>
                <a:spcPct val="150000"/>
              </a:lnSpc>
              <a:defRPr sz="1200">
                <a:solidFill>
                  <a:srgbClr val="FFFFFF"/>
                </a:solidFill>
                <a:latin typeface="Helvetica Light"/>
                <a:ea typeface="Helvetica Light"/>
                <a:cs typeface="Helvetica Light"/>
                <a:sym typeface="Helvetica Light"/>
              </a:defRPr>
            </a:pPr>
          </a:p>
          <a:p>
            <a:pPr>
              <a:lnSpc>
                <a:spcPct val="150000"/>
              </a:lnSpc>
              <a:defRPr sz="1200">
                <a:solidFill>
                  <a:srgbClr val="FFFFFF"/>
                </a:solidFill>
                <a:latin typeface="Helvetica Light"/>
                <a:ea typeface="Helvetica Light"/>
                <a:cs typeface="Helvetica Light"/>
                <a:sym typeface="Helvetica Light"/>
              </a:defRPr>
            </a:pPr>
            <a:r>
              <a:t>The actors are influenced in their choices in many ways: the prescriptions and intrigues of the text; the insights of scholars; the observations of the audience; and the emotional and rational impulses they themselves experience.</a:t>
            </a:r>
          </a:p>
          <a:p>
            <a:pPr>
              <a:lnSpc>
                <a:spcPct val="150000"/>
              </a:lnSpc>
              <a:defRPr sz="1200">
                <a:solidFill>
                  <a:srgbClr val="FFFFFF"/>
                </a:solidFill>
                <a:latin typeface="Helvetica Light"/>
                <a:ea typeface="Helvetica Light"/>
                <a:cs typeface="Helvetica Light"/>
                <a:sym typeface="Helvetica Light"/>
              </a:defRPr>
            </a:pPr>
          </a:p>
          <a:p>
            <a:pPr>
              <a:lnSpc>
                <a:spcPct val="150000"/>
              </a:lnSpc>
              <a:defRPr sz="1200">
                <a:solidFill>
                  <a:srgbClr val="FFFFFF"/>
                </a:solidFill>
                <a:latin typeface="Helvetica Light"/>
                <a:ea typeface="Helvetica Light"/>
                <a:cs typeface="Helvetica Light"/>
                <a:sym typeface="Helvetica Light"/>
              </a:defRPr>
            </a:pPr>
            <a:r>
              <a:t>Interpretations and assumptions we have of the bible story are tested by bringing them to life in the rehearsal process.  Discoveries are made through the dynamics of the actors’ interaction, and the impact of words, actions and other creative expression such as music, poetry and art. The process is interactive and participative. It may naturally incorporate prayer and worship, with moments of discussion or personal reflection. </a:t>
            </a:r>
          </a:p>
        </p:txBody>
      </p:sp>
      <p:sp>
        <p:nvSpPr>
          <p:cNvPr id="104" name="TextBox 16"/>
          <p:cNvSpPr txBox="1"/>
          <p:nvPr/>
        </p:nvSpPr>
        <p:spPr>
          <a:xfrm>
            <a:off x="431480" y="299744"/>
            <a:ext cx="11329036"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solidFill>
                  <a:srgbClr val="FFFFFF">
                    <a:alpha val="19666"/>
                  </a:srgbClr>
                </a:solidFill>
                <a:latin typeface="Helvetica Light"/>
                <a:ea typeface="Helvetica Light"/>
                <a:cs typeface="Helvetica Light"/>
                <a:sym typeface="Helvetica Light"/>
              </a:defRPr>
            </a:lvl1pPr>
          </a:lstStyle>
          <a:p>
            <a:pPr/>
            <a:r>
              <a:t>Word made Flesh</a:t>
            </a:r>
          </a:p>
        </p:txBody>
      </p:sp>
      <p:sp>
        <p:nvSpPr>
          <p:cNvPr id="105" name="TextBox 1"/>
          <p:cNvSpPr txBox="1"/>
          <p:nvPr/>
        </p:nvSpPr>
        <p:spPr>
          <a:xfrm>
            <a:off x="667325" y="1236132"/>
            <a:ext cx="10857343" cy="57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solidFill>
                  <a:srgbClr val="FFFFFF"/>
                </a:solidFill>
                <a:latin typeface="Helvetica Light"/>
                <a:ea typeface="Helvetica Light"/>
                <a:cs typeface="Helvetica Light"/>
                <a:sym typeface="Helvetica Light"/>
              </a:defRPr>
            </a:lvl1pPr>
          </a:lstStyle>
          <a:p>
            <a:pPr/>
            <a:r>
              <a:t>How does it work?</a:t>
            </a:r>
          </a:p>
        </p:txBody>
      </p:sp>
      <p:pic>
        <p:nvPicPr>
          <p:cNvPr id="106" name="yunus-tug-Giky-rU3Xbw-unsplash.jpg" descr="yunus-tug-Giky-rU3Xbw-unsplash.jpg"/>
          <p:cNvPicPr>
            <a:picLocks noChangeAspect="1"/>
          </p:cNvPicPr>
          <p:nvPr/>
        </p:nvPicPr>
        <p:blipFill>
          <a:blip r:embed="rId2">
            <a:extLst/>
          </a:blip>
          <a:srcRect l="5557" t="0" r="5557" b="0"/>
          <a:stretch>
            <a:fillRect/>
          </a:stretch>
        </p:blipFill>
        <p:spPr>
          <a:xfrm>
            <a:off x="8575286" y="1377260"/>
            <a:ext cx="2402535" cy="1803370"/>
          </a:xfrm>
          <a:prstGeom prst="rect">
            <a:avLst/>
          </a:prstGeom>
          <a:ln w="12700">
            <a:miter lim="400000"/>
          </a:ln>
        </p:spPr>
      </p:pic>
      <p:pic>
        <p:nvPicPr>
          <p:cNvPr id="107" name="AdobeStock_391234698-Low.jpg" descr="AdobeStock_391234698-Low.jpg"/>
          <p:cNvPicPr>
            <a:picLocks noChangeAspect="1"/>
          </p:cNvPicPr>
          <p:nvPr/>
        </p:nvPicPr>
        <p:blipFill>
          <a:blip r:embed="rId3">
            <a:extLst/>
          </a:blip>
          <a:srcRect l="250" t="0" r="0" b="0"/>
          <a:stretch>
            <a:fillRect/>
          </a:stretch>
        </p:blipFill>
        <p:spPr>
          <a:xfrm>
            <a:off x="8575286" y="3037962"/>
            <a:ext cx="2402535" cy="1601691"/>
          </a:xfrm>
          <a:prstGeom prst="rect">
            <a:avLst/>
          </a:prstGeom>
          <a:ln w="12700">
            <a:miter lim="400000"/>
          </a:ln>
        </p:spPr>
      </p:pic>
      <p:pic>
        <p:nvPicPr>
          <p:cNvPr id="108" name="AdobeStock_817283548-Low.jpg" descr="AdobeStock_817283548-Low.jpg"/>
          <p:cNvPicPr>
            <a:picLocks noChangeAspect="1"/>
          </p:cNvPicPr>
          <p:nvPr/>
        </p:nvPicPr>
        <p:blipFill>
          <a:blip r:embed="rId4">
            <a:extLst/>
          </a:blip>
          <a:srcRect l="7039" t="0" r="13799" b="0"/>
          <a:stretch>
            <a:fillRect/>
          </a:stretch>
        </p:blipFill>
        <p:spPr>
          <a:xfrm>
            <a:off x="8575286" y="4639652"/>
            <a:ext cx="2407448" cy="160169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10" name="TextBox 11"/>
          <p:cNvSpPr txBox="1"/>
          <p:nvPr/>
        </p:nvSpPr>
        <p:spPr>
          <a:xfrm>
            <a:off x="5367249" y="1958579"/>
            <a:ext cx="6450699" cy="1336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50000"/>
              </a:lnSpc>
              <a:defRPr sz="1200">
                <a:solidFill>
                  <a:srgbClr val="FFFFFF"/>
                </a:solidFill>
                <a:latin typeface="Helvetica Light"/>
                <a:ea typeface="Helvetica Light"/>
                <a:cs typeface="Helvetica Light"/>
                <a:sym typeface="Helvetica Light"/>
              </a:defRPr>
            </a:lvl1pPr>
          </a:lstStyle>
          <a:p>
            <a:pPr/>
            <a:r>
              <a:t>John’s Gospel is packed full of stories of Jesus meeting with individuals – intimately or with others observing. Some of these are lengthy encounters and some cover just a few short verses ,but in each, dialogue, place and time are precise and meaningful. These scenes are also shot through with John’s broader concerns and themes so that scholarship, theology and human observation are brought to life in vivid, multifaceted and energetic ways.</a:t>
            </a:r>
          </a:p>
        </p:txBody>
      </p:sp>
      <p:grpSp>
        <p:nvGrpSpPr>
          <p:cNvPr id="115" name="Group 17"/>
          <p:cNvGrpSpPr/>
          <p:nvPr/>
        </p:nvGrpSpPr>
        <p:grpSpPr>
          <a:xfrm>
            <a:off x="621608" y="1991622"/>
            <a:ext cx="4541407" cy="3011268"/>
            <a:chOff x="0" y="0"/>
            <a:chExt cx="4541407" cy="3011266"/>
          </a:xfrm>
        </p:grpSpPr>
        <p:pic>
          <p:nvPicPr>
            <p:cNvPr id="111" name="Picture 13" descr="Picture 13"/>
            <p:cNvPicPr>
              <a:picLocks noChangeAspect="1"/>
            </p:cNvPicPr>
            <p:nvPr/>
          </p:nvPicPr>
          <p:blipFill>
            <a:blip r:embed="rId2">
              <a:extLst/>
            </a:blip>
            <a:stretch>
              <a:fillRect/>
            </a:stretch>
          </p:blipFill>
          <p:spPr>
            <a:xfrm>
              <a:off x="2366729" y="0"/>
              <a:ext cx="2174678" cy="1486744"/>
            </a:xfrm>
            <a:prstGeom prst="rect">
              <a:avLst/>
            </a:prstGeom>
            <a:ln w="12700" cap="flat">
              <a:noFill/>
              <a:miter lim="400000"/>
            </a:ln>
            <a:effectLst/>
          </p:spPr>
        </p:pic>
        <p:pic>
          <p:nvPicPr>
            <p:cNvPr id="112" name="Picture 2" descr="Picture 2"/>
            <p:cNvPicPr>
              <a:picLocks noChangeAspect="1"/>
            </p:cNvPicPr>
            <p:nvPr/>
          </p:nvPicPr>
          <p:blipFill>
            <a:blip r:embed="rId3">
              <a:extLst/>
            </a:blip>
            <a:stretch>
              <a:fillRect/>
            </a:stretch>
          </p:blipFill>
          <p:spPr>
            <a:xfrm>
              <a:off x="1979660" y="1417483"/>
              <a:ext cx="2561747" cy="1593784"/>
            </a:xfrm>
            <a:prstGeom prst="rect">
              <a:avLst/>
            </a:prstGeom>
            <a:ln w="12700" cap="flat">
              <a:noFill/>
              <a:miter lim="400000"/>
            </a:ln>
            <a:effectLst/>
          </p:spPr>
        </p:pic>
        <p:pic>
          <p:nvPicPr>
            <p:cNvPr id="113" name="Picture 15" descr="Picture 15"/>
            <p:cNvPicPr>
              <a:picLocks noChangeAspect="1"/>
            </p:cNvPicPr>
            <p:nvPr/>
          </p:nvPicPr>
          <p:blipFill>
            <a:blip r:embed="rId4">
              <a:extLst/>
            </a:blip>
            <a:stretch>
              <a:fillRect/>
            </a:stretch>
          </p:blipFill>
          <p:spPr>
            <a:xfrm>
              <a:off x="28773" y="0"/>
              <a:ext cx="2337957" cy="1657760"/>
            </a:xfrm>
            <a:prstGeom prst="rect">
              <a:avLst/>
            </a:prstGeom>
            <a:ln w="12700" cap="flat">
              <a:noFill/>
              <a:miter lim="400000"/>
            </a:ln>
            <a:effectLst/>
          </p:spPr>
        </p:pic>
        <p:pic>
          <p:nvPicPr>
            <p:cNvPr id="114" name="Picture 8" descr="Picture 8"/>
            <p:cNvPicPr>
              <a:picLocks noChangeAspect="1"/>
            </p:cNvPicPr>
            <p:nvPr/>
          </p:nvPicPr>
          <p:blipFill>
            <a:blip r:embed="rId5">
              <a:extLst/>
            </a:blip>
            <a:stretch>
              <a:fillRect/>
            </a:stretch>
          </p:blipFill>
          <p:spPr>
            <a:xfrm>
              <a:off x="-1" y="1417482"/>
              <a:ext cx="2395504" cy="1593784"/>
            </a:xfrm>
            <a:prstGeom prst="rect">
              <a:avLst/>
            </a:prstGeom>
            <a:ln w="12700" cap="flat">
              <a:noFill/>
              <a:miter lim="400000"/>
            </a:ln>
            <a:effectLst/>
          </p:spPr>
        </p:pic>
      </p:grpSp>
      <p:sp>
        <p:nvSpPr>
          <p:cNvPr id="116" name="TextBox 16"/>
          <p:cNvSpPr txBox="1"/>
          <p:nvPr/>
        </p:nvSpPr>
        <p:spPr>
          <a:xfrm>
            <a:off x="431481" y="105052"/>
            <a:ext cx="11329036"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solidFill>
                  <a:srgbClr val="FFFFFF">
                    <a:alpha val="19666"/>
                  </a:srgbClr>
                </a:solidFill>
                <a:latin typeface="Helvetica Light"/>
                <a:ea typeface="Helvetica Light"/>
                <a:cs typeface="Helvetica Light"/>
                <a:sym typeface="Helvetica Light"/>
              </a:defRPr>
            </a:lvl1pPr>
          </a:lstStyle>
          <a:p>
            <a:pPr/>
            <a:r>
              <a:t>Word Made Flesh</a:t>
            </a:r>
          </a:p>
        </p:txBody>
      </p:sp>
      <p:sp>
        <p:nvSpPr>
          <p:cNvPr id="117" name="TextBox 1"/>
          <p:cNvSpPr txBox="1"/>
          <p:nvPr/>
        </p:nvSpPr>
        <p:spPr>
          <a:xfrm>
            <a:off x="667327" y="1065468"/>
            <a:ext cx="10857343" cy="574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solidFill>
                  <a:srgbClr val="FFFFFF"/>
                </a:solidFill>
                <a:latin typeface="Helvetica Light"/>
                <a:ea typeface="Helvetica Light"/>
                <a:cs typeface="Helvetica Light"/>
                <a:sym typeface="Helvetica Light"/>
              </a:defRPr>
            </a:lvl1pPr>
          </a:lstStyle>
          <a:p>
            <a:pPr/>
            <a:r>
              <a:t>Jesus and people in John’s Gospel</a:t>
            </a:r>
          </a:p>
        </p:txBody>
      </p:sp>
      <p:sp>
        <p:nvSpPr>
          <p:cNvPr id="118" name="TextBox 3"/>
          <p:cNvSpPr txBox="1"/>
          <p:nvPr/>
        </p:nvSpPr>
        <p:spPr>
          <a:xfrm>
            <a:off x="5367249" y="3619232"/>
            <a:ext cx="6450699" cy="1069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50000"/>
              </a:lnSpc>
              <a:defRPr sz="1200">
                <a:solidFill>
                  <a:srgbClr val="FFFFFF"/>
                </a:solidFill>
                <a:latin typeface="Helvetica Light"/>
                <a:ea typeface="Helvetica Light"/>
                <a:cs typeface="Helvetica Light"/>
                <a:sym typeface="Helvetica Light"/>
              </a:defRPr>
            </a:pPr>
            <a:r>
              <a:t>Stories covered in this series include the Samaritan woman, the man healed at the Pool of Bethesda, the woman accused of adultery, the man born blind, the raising of Lazarus, the anointing of Jesus by Mary, Gethsemane and Peter, and Pilate.</a:t>
            </a:r>
          </a:p>
          <a:p>
            <a:pPr>
              <a:lnSpc>
                <a:spcPct val="150000"/>
              </a:lnSpc>
              <a:defRPr sz="1200">
                <a:solidFill>
                  <a:srgbClr val="FFFFFF"/>
                </a:solidFill>
                <a:latin typeface="Helvetica Light"/>
                <a:ea typeface="Helvetica Light"/>
                <a:cs typeface="Helvetica Light"/>
                <a:sym typeface="Helvetica Light"/>
              </a:defRPr>
            </a:pPr>
            <a:r>
              <a:t>Other gospel writers’ stories are also prepared for this process.</a:t>
            </a:r>
          </a:p>
        </p:txBody>
      </p:sp>
      <p:sp>
        <p:nvSpPr>
          <p:cNvPr id="119" name="TextBox 4"/>
          <p:cNvSpPr txBox="1"/>
          <p:nvPr/>
        </p:nvSpPr>
        <p:spPr>
          <a:xfrm>
            <a:off x="594677" y="5167965"/>
            <a:ext cx="11002642" cy="1336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50000"/>
              </a:lnSpc>
              <a:defRPr sz="1200">
                <a:solidFill>
                  <a:srgbClr val="FFFFFF"/>
                </a:solidFill>
                <a:latin typeface="Helvetica Light"/>
                <a:ea typeface="Helvetica Light"/>
                <a:cs typeface="Helvetica Light"/>
                <a:sym typeface="Helvetica Light"/>
              </a:defRPr>
            </a:pPr>
            <a:r>
              <a:t>Word Made Flesh is particularly influenced by the work of David Ford OBE, Regius Professor of Divinity Emeritus in the Cambridge University who has recently published a commentary on John’s Gospel published by Baker and is helping to shape this project.</a:t>
            </a:r>
          </a:p>
          <a:p>
            <a:pPr>
              <a:lnSpc>
                <a:spcPct val="150000"/>
              </a:lnSpc>
              <a:defRPr sz="1200">
                <a:solidFill>
                  <a:srgbClr val="FFFFFF"/>
                </a:solidFill>
                <a:latin typeface="Helvetica Light"/>
                <a:ea typeface="Helvetica Light"/>
                <a:cs typeface="Helvetica Light"/>
                <a:sym typeface="Helvetica Light"/>
              </a:defRPr>
            </a:pPr>
            <a:r>
              <a:t>Martin Young facilitates these performance workshops. He has been leading and planting churches for 30 years, engaging with local and global mission projects, and working with artists and musicians to shape fresh ways of expressing the gospel of the Kingdom of Heaven.</a:t>
            </a:r>
          </a:p>
          <a:p>
            <a:pPr>
              <a:lnSpc>
                <a:spcPct val="150000"/>
              </a:lnSpc>
              <a:defRPr sz="1200">
                <a:solidFill>
                  <a:srgbClr val="FFFFFF"/>
                </a:solidFill>
                <a:latin typeface="Helvetica Light"/>
                <a:ea typeface="Helvetica Light"/>
                <a:cs typeface="Helvetica Light"/>
                <a:sym typeface="Helvetica Light"/>
              </a:defRPr>
            </a:pPr>
            <a:r>
              <a:t>Word Made Flesh is also being developed as a televised concept in a series of films under the title, Dramatic Encounters with Jesus.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21" name="TextBox 10"/>
          <p:cNvSpPr txBox="1"/>
          <p:nvPr/>
        </p:nvSpPr>
        <p:spPr>
          <a:xfrm>
            <a:off x="3428563" y="4128236"/>
            <a:ext cx="8096104"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50000"/>
              </a:lnSpc>
              <a:defRPr sz="1200">
                <a:solidFill>
                  <a:srgbClr val="FFFFFF"/>
                </a:solidFill>
                <a:latin typeface="Helvetica Light"/>
                <a:ea typeface="Helvetica Light"/>
                <a:cs typeface="Helvetica Light"/>
                <a:sym typeface="Helvetica Light"/>
              </a:defRPr>
            </a:lvl1pPr>
          </a:lstStyle>
          <a:p>
            <a:pPr/>
            <a:r>
              <a:t>Suitable space is needed where the audience can all see the performance – using seating in the round and/or staging blocks. Depending on the space, there may need to be microphones for principals (usually just 2 or 3) and for instruments or accompanying music used. </a:t>
            </a:r>
          </a:p>
        </p:txBody>
      </p:sp>
      <p:sp>
        <p:nvSpPr>
          <p:cNvPr id="122" name="TextBox 11"/>
          <p:cNvSpPr txBox="1"/>
          <p:nvPr/>
        </p:nvSpPr>
        <p:spPr>
          <a:xfrm>
            <a:off x="3428563" y="1733917"/>
            <a:ext cx="8002854" cy="1069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50000"/>
              </a:lnSpc>
              <a:defRPr sz="1200">
                <a:solidFill>
                  <a:srgbClr val="FFFFFF"/>
                </a:solidFill>
                <a:latin typeface="Helvetica Light"/>
                <a:ea typeface="Helvetica Light"/>
                <a:cs typeface="Helvetica Light"/>
                <a:sym typeface="Helvetica Light"/>
              </a:defRPr>
            </a:pPr>
            <a:r>
              <a:t>Ideally, at least 60 minutes is needed for a performance workshop.</a:t>
            </a:r>
          </a:p>
          <a:p>
            <a:pPr>
              <a:lnSpc>
                <a:spcPct val="150000"/>
              </a:lnSpc>
              <a:defRPr sz="1200">
                <a:solidFill>
                  <a:srgbClr val="FFFFFF"/>
                </a:solidFill>
                <a:latin typeface="Helvetica Light"/>
                <a:ea typeface="Helvetica Light"/>
                <a:cs typeface="Helvetica Light"/>
                <a:sym typeface="Helvetica Light"/>
              </a:defRPr>
            </a:pPr>
            <a:r>
              <a:t>This is typically preceded by an explanation and reasoning behind the process and followed by reflection and feedback.</a:t>
            </a:r>
          </a:p>
          <a:p>
            <a:pPr>
              <a:lnSpc>
                <a:spcPct val="150000"/>
              </a:lnSpc>
              <a:defRPr sz="1200">
                <a:solidFill>
                  <a:srgbClr val="FFFFFF"/>
                </a:solidFill>
                <a:latin typeface="Helvetica Light"/>
                <a:ea typeface="Helvetica Light"/>
                <a:cs typeface="Helvetica Light"/>
                <a:sym typeface="Helvetica Light"/>
              </a:defRPr>
            </a:pPr>
            <a:r>
              <a:t>This event is also done as a part of a worship service.</a:t>
            </a:r>
          </a:p>
        </p:txBody>
      </p:sp>
      <p:sp>
        <p:nvSpPr>
          <p:cNvPr id="123" name="TextBox 16"/>
          <p:cNvSpPr txBox="1"/>
          <p:nvPr/>
        </p:nvSpPr>
        <p:spPr>
          <a:xfrm>
            <a:off x="431481" y="105052"/>
            <a:ext cx="11329036"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solidFill>
                  <a:srgbClr val="FFFFFF">
                    <a:alpha val="19666"/>
                  </a:srgbClr>
                </a:solidFill>
                <a:latin typeface="Helvetica Light"/>
                <a:ea typeface="Helvetica Light"/>
                <a:cs typeface="Helvetica Light"/>
                <a:sym typeface="Helvetica Light"/>
              </a:defRPr>
            </a:lvl1pPr>
          </a:lstStyle>
          <a:p>
            <a:pPr/>
            <a:r>
              <a:t>Word Made Flesh</a:t>
            </a:r>
          </a:p>
        </p:txBody>
      </p:sp>
      <p:sp>
        <p:nvSpPr>
          <p:cNvPr id="124" name="TextBox 19"/>
          <p:cNvSpPr txBox="1"/>
          <p:nvPr/>
        </p:nvSpPr>
        <p:spPr>
          <a:xfrm>
            <a:off x="714861" y="5718857"/>
            <a:ext cx="10762276" cy="269241"/>
          </a:xfrm>
          <a:prstGeom prst="rect">
            <a:avLst/>
          </a:prstGeom>
          <a:solidFill>
            <a:srgbClr val="FFFFFF">
              <a:alpha val="66600"/>
            </a:srgbClr>
          </a:solidFill>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1200">
                <a:latin typeface="Helvetica Light"/>
                <a:ea typeface="Helvetica Light"/>
                <a:cs typeface="Helvetica Light"/>
                <a:sym typeface="Helvetica Light"/>
              </a:defRPr>
            </a:pPr>
            <a:r>
              <a:t>For more information email </a:t>
            </a:r>
            <a:r>
              <a:rPr u="sng">
                <a:solidFill>
                  <a:srgbClr val="467886"/>
                </a:solidFill>
                <a:uFill>
                  <a:solidFill>
                    <a:srgbClr val="467886"/>
                  </a:solidFill>
                </a:uFill>
                <a:hlinkClick r:id="rId2" invalidUrl="" action="" tgtFrame="" tooltip="" history="1" highlightClick="0" endSnd="0"/>
              </a:rPr>
              <a:t>martin@this-is-that.com</a:t>
            </a:r>
            <a:r>
              <a:t> +447715597039</a:t>
            </a:r>
          </a:p>
        </p:txBody>
      </p:sp>
      <p:sp>
        <p:nvSpPr>
          <p:cNvPr id="125" name="TextBox 1"/>
          <p:cNvSpPr txBox="1"/>
          <p:nvPr/>
        </p:nvSpPr>
        <p:spPr>
          <a:xfrm>
            <a:off x="3428563" y="1205256"/>
            <a:ext cx="5428129"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Helvetica Light"/>
                <a:ea typeface="Helvetica Light"/>
                <a:cs typeface="Helvetica Light"/>
                <a:sym typeface="Helvetica Light"/>
              </a:defRPr>
            </a:lvl1pPr>
          </a:lstStyle>
          <a:p>
            <a:pPr/>
            <a:r>
              <a:t>The mechanics of the performance workshop</a:t>
            </a:r>
          </a:p>
        </p:txBody>
      </p:sp>
      <p:sp>
        <p:nvSpPr>
          <p:cNvPr id="126" name="TextBox 3"/>
          <p:cNvSpPr txBox="1"/>
          <p:nvPr/>
        </p:nvSpPr>
        <p:spPr>
          <a:xfrm>
            <a:off x="3428562" y="3066770"/>
            <a:ext cx="8002856"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50000"/>
              </a:lnSpc>
              <a:defRPr sz="1200">
                <a:solidFill>
                  <a:srgbClr val="FFFFFF"/>
                </a:solidFill>
                <a:latin typeface="Helvetica Light"/>
                <a:ea typeface="Helvetica Light"/>
                <a:cs typeface="Helvetica Light"/>
                <a:sym typeface="Helvetica Light"/>
              </a:defRPr>
            </a:pPr>
            <a:r>
              <a:t>Actors can be brought in or identified from among the group and one or two preparation meetings held beforehand.</a:t>
            </a:r>
          </a:p>
          <a:p>
            <a:pPr>
              <a:lnSpc>
                <a:spcPct val="150000"/>
              </a:lnSpc>
              <a:defRPr sz="1200">
                <a:solidFill>
                  <a:srgbClr val="FFFFFF"/>
                </a:solidFill>
                <a:latin typeface="Helvetica Light"/>
                <a:ea typeface="Helvetica Light"/>
                <a:cs typeface="Helvetica Light"/>
                <a:sym typeface="Helvetica Light"/>
              </a:defRPr>
            </a:pPr>
            <a:r>
              <a:t>For some stories other artists may also be used, including musicians, painters, poets etc – once again brought in or invited from the among the group.</a:t>
            </a:r>
          </a:p>
        </p:txBody>
      </p:sp>
      <p:pic>
        <p:nvPicPr>
          <p:cNvPr id="127" name="Picture 6" descr="Picture 6"/>
          <p:cNvPicPr>
            <a:picLocks noChangeAspect="1"/>
          </p:cNvPicPr>
          <p:nvPr/>
        </p:nvPicPr>
        <p:blipFill>
          <a:blip r:embed="rId3">
            <a:extLst/>
          </a:blip>
          <a:stretch>
            <a:fillRect/>
          </a:stretch>
        </p:blipFill>
        <p:spPr>
          <a:xfrm>
            <a:off x="714861" y="1197698"/>
            <a:ext cx="2574731" cy="4184958"/>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